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8"/>
  </p:notesMasterIdLst>
  <p:handoutMasterIdLst>
    <p:handoutMasterId r:id="rId19"/>
  </p:handoutMasterIdLst>
  <p:sldIdLst>
    <p:sldId id="332" r:id="rId7"/>
    <p:sldId id="354" r:id="rId8"/>
    <p:sldId id="337" r:id="rId9"/>
    <p:sldId id="350" r:id="rId10"/>
    <p:sldId id="355" r:id="rId11"/>
    <p:sldId id="352" r:id="rId12"/>
    <p:sldId id="353" r:id="rId13"/>
    <p:sldId id="357" r:id="rId14"/>
    <p:sldId id="356" r:id="rId15"/>
    <p:sldId id="349" r:id="rId16"/>
    <p:sldId id="321" r:id="rId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Default Section" id="{B29347B4-D993-4DCE-BA79-F5ED0535AACF}">
          <p14:sldIdLst>
            <p14:sldId id="332"/>
            <p14:sldId id="354"/>
            <p14:sldId id="337"/>
            <p14:sldId id="350"/>
            <p14:sldId id="355"/>
            <p14:sldId id="352"/>
            <p14:sldId id="353"/>
            <p14:sldId id="357"/>
            <p14:sldId id="356"/>
            <p14:sldId id="349"/>
            <p14:sldId id="321"/>
          </p14:sldIdLst>
        </p14:section>
        <p14:section name="Untitled Section" id="{9AA1E88E-94C0-4F5F-B9A2-F7A6E7A42ED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197"/>
  </p:normalViewPr>
  <p:slideViewPr>
    <p:cSldViewPr snapToGrid="0">
      <p:cViewPr varScale="1">
        <p:scale>
          <a:sx n="95" d="100"/>
          <a:sy n="95" d="100"/>
        </p:scale>
        <p:origin x="1158"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3/18/2021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3/18/2021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students to the overall purpose of the lesson. Today they will be combining a wide range of sensors to measure a range of environmental considerations. They will also incorporate LEDs as an output device to create light within the BioDome.</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students the Env Shield. They will see that there are a wide range of different sensors which could be used to measure the environment. Students should research the device and identify the different sensors. They should complete the Env Worksheet. Ask students to think about how these different measurements may be useful in a </a:t>
            </a:r>
            <a:r>
              <a:rPr lang="en-GB" dirty="0" err="1"/>
              <a:t>BioDome</a:t>
            </a:r>
            <a:r>
              <a:rPr lang="en-GB" dirty="0"/>
              <a:t>. They should also note these on the worksheet. After 10 to 15 mins discuss the findings. Students may identify the temperature sensor could be used to determine whether the dome needs to be heated. The humidity could determine whether the dome needs to be sprayed with water.</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9404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students the circuit that they will be building. It would be useful to have prepared and tested on complete device prior to the lesson so that they have something to refer to in case of difficulties. The worksheet talks them through the full process. Example code files are contained within the resources.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69045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connect their Env Shield. They should then try out the example code to see the current environmental conditions in the classroom. They may also wish to hold them near the window to see how the values change.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122837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continue to work through the worksheet to build their device and program. Eventually they will add two buttons to control the two LEDs. More advanced learners may wish to add a timer or if statement to use the measurements from the light sensor to determine when the LEDs should be turned 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578315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7" name="TextBox 20">
            <a:extLst>
              <a:ext uri="{FF2B5EF4-FFF2-40B4-BE49-F238E27FC236}">
                <a16:creationId xmlns:a16="http://schemas.microsoft.com/office/drawing/2014/main" id="{35BA844C-14A9-40D1-AFA8-BB8A97124E8A}"/>
              </a:ext>
            </a:extLst>
          </p:cNvPr>
          <p:cNvSpPr txBox="1">
            <a:spLocks noChangeArrowheads="1"/>
          </p:cNvSpPr>
          <p:nvPr userDrawn="1"/>
        </p:nvSpPr>
        <p:spPr bwMode="auto">
          <a:xfrm>
            <a:off x="589970" y="6471314"/>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2689411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00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64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638234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8319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10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276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889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606948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2467243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7" name="TextBox 20">
            <a:extLst>
              <a:ext uri="{FF2B5EF4-FFF2-40B4-BE49-F238E27FC236}">
                <a16:creationId xmlns:a16="http://schemas.microsoft.com/office/drawing/2014/main" id="{C1D5B9A4-2864-4A65-A059-9E82D9AA4396}"/>
              </a:ext>
            </a:extLst>
          </p:cNvPr>
          <p:cNvSpPr txBox="1">
            <a:spLocks noChangeArrowheads="1"/>
          </p:cNvSpPr>
          <p:nvPr userDrawn="1"/>
        </p:nvSpPr>
        <p:spPr bwMode="auto">
          <a:xfrm>
            <a:off x="364289" y="6448709"/>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1001226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740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285829" y="64817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
        <p:nvSpPr>
          <p:cNvPr id="7" name="TextBox 20">
            <a:extLst>
              <a:ext uri="{FF2B5EF4-FFF2-40B4-BE49-F238E27FC236}">
                <a16:creationId xmlns:a16="http://schemas.microsoft.com/office/drawing/2014/main" id="{8BAF9C60-F9CC-4C8F-93DA-B196CC6E3C9D}"/>
              </a:ext>
            </a:extLst>
          </p:cNvPr>
          <p:cNvSpPr txBox="1">
            <a:spLocks noChangeArrowheads="1"/>
          </p:cNvSpPr>
          <p:nvPr userDrawn="1"/>
        </p:nvSpPr>
        <p:spPr bwMode="auto">
          <a:xfrm>
            <a:off x="522230" y="64817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229551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696814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813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49903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963924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366899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4083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269109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924541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1707189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255514" y="6437965"/>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
        <p:nvSpPr>
          <p:cNvPr id="8" name="TextBox 20">
            <a:extLst>
              <a:ext uri="{FF2B5EF4-FFF2-40B4-BE49-F238E27FC236}">
                <a16:creationId xmlns:a16="http://schemas.microsoft.com/office/drawing/2014/main" id="{2E1F99B3-1139-4E0A-9B8B-493D8A7F1341}"/>
              </a:ext>
            </a:extLst>
          </p:cNvPr>
          <p:cNvSpPr txBox="1">
            <a:spLocks noChangeArrowheads="1"/>
          </p:cNvSpPr>
          <p:nvPr userDrawn="1"/>
        </p:nvSpPr>
        <p:spPr bwMode="auto">
          <a:xfrm>
            <a:off x="492125" y="6438352"/>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rgbClr val="7F7F7F"/>
                </a:solidFill>
              </a:rPr>
              <a:t>© 2021 Arm Limited </a:t>
            </a:r>
          </a:p>
        </p:txBody>
      </p:sp>
    </p:spTree>
    <p:extLst>
      <p:ext uri="{BB962C8B-B14F-4D97-AF65-F5344CB8AC3E}">
        <p14:creationId xmlns:p14="http://schemas.microsoft.com/office/powerpoint/2010/main" val="2323412416"/>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BioDome</a:t>
            </a:r>
          </a:p>
        </p:txBody>
      </p:sp>
      <p:sp>
        <p:nvSpPr>
          <p:cNvPr id="5" name="Text Placeholder 4">
            <a:extLst>
              <a:ext uri="{FF2B5EF4-FFF2-40B4-BE49-F238E27FC236}">
                <a16:creationId xmlns:a16="http://schemas.microsoft.com/office/drawing/2014/main" id="{E74D31A8-AF7F-4B9E-8555-2D52D0340405}"/>
              </a:ext>
            </a:extLst>
          </p:cNvPr>
          <p:cNvSpPr>
            <a:spLocks noGrp="1"/>
          </p:cNvSpPr>
          <p:nvPr>
            <p:ph type="body" sz="quarter" idx="14"/>
          </p:nvPr>
        </p:nvSpPr>
        <p:spPr>
          <a:xfrm>
            <a:off x="7524442" y="1527497"/>
            <a:ext cx="4268207" cy="289871"/>
          </a:xfrm>
        </p:spPr>
        <p:txBody>
          <a:bodyPr/>
          <a:lstStyle/>
          <a:p>
            <a:r>
              <a:rPr lang="en-GB" dirty="0"/>
              <a:t>Lesson 6</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87903"/>
            <a:ext cx="4280971" cy="622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7F92-FFE9-A240-9A7B-EDFFA52411A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F6AB9DF-D79C-1D45-9246-E74592C766C1}"/>
              </a:ext>
            </a:extLst>
          </p:cNvPr>
          <p:cNvSpPr>
            <a:spLocks noGrp="1"/>
          </p:cNvSpPr>
          <p:nvPr>
            <p:ph idx="1"/>
          </p:nvPr>
        </p:nvSpPr>
        <p:spPr/>
        <p:txBody>
          <a:bodyPr/>
          <a:lstStyle/>
          <a:p>
            <a:r>
              <a:rPr lang="en-US" dirty="0"/>
              <a:t>The Env Shield allows you to take a wide range of environmental measurements</a:t>
            </a:r>
          </a:p>
          <a:p>
            <a:r>
              <a:rPr lang="en-US" dirty="0"/>
              <a:t>A breadboard can be used to built a range of electrical circuits</a:t>
            </a:r>
          </a:p>
          <a:p>
            <a:r>
              <a:rPr lang="en-US" dirty="0"/>
              <a:t>The Arduino IoT cloud can store readings from sensors and also allow remote control of output devices</a:t>
            </a:r>
          </a:p>
          <a:p>
            <a:endParaRPr lang="en-US" dirty="0"/>
          </a:p>
        </p:txBody>
      </p:sp>
    </p:spTree>
    <p:extLst>
      <p:ext uri="{BB962C8B-B14F-4D97-AF65-F5344CB8AC3E}">
        <p14:creationId xmlns:p14="http://schemas.microsoft.com/office/powerpoint/2010/main" val="11213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11330A-F438-BD4D-A33C-368CA9578F16}"/>
              </a:ext>
            </a:extLst>
          </p:cNvPr>
          <p:cNvSpPr>
            <a:spLocks noGrp="1"/>
          </p:cNvSpPr>
          <p:nvPr>
            <p:ph type="title"/>
          </p:nvPr>
        </p:nvSpPr>
        <p:spPr/>
        <p:txBody>
          <a:bodyPr/>
          <a:lstStyle/>
          <a:p>
            <a:r>
              <a:rPr lang="en-US" dirty="0"/>
              <a:t>Success criteria</a:t>
            </a:r>
          </a:p>
        </p:txBody>
      </p:sp>
      <p:sp>
        <p:nvSpPr>
          <p:cNvPr id="7" name="Content Placeholder 6">
            <a:extLst>
              <a:ext uri="{FF2B5EF4-FFF2-40B4-BE49-F238E27FC236}">
                <a16:creationId xmlns:a16="http://schemas.microsoft.com/office/drawing/2014/main" id="{A2AB6539-585A-F843-B165-B4BFF8678921}"/>
              </a:ext>
            </a:extLst>
          </p:cNvPr>
          <p:cNvSpPr>
            <a:spLocks noGrp="1"/>
          </p:cNvSpPr>
          <p:nvPr>
            <p:ph idx="1"/>
          </p:nvPr>
        </p:nvSpPr>
        <p:spPr/>
        <p:txBody>
          <a:bodyPr/>
          <a:lstStyle/>
          <a:p>
            <a:pPr lvl="0"/>
            <a:r>
              <a:rPr lang="en-GB" dirty="0"/>
              <a:t>Create a circuit using a breadboard</a:t>
            </a:r>
          </a:p>
          <a:p>
            <a:pPr lvl="0"/>
            <a:r>
              <a:rPr lang="en-GB" dirty="0"/>
              <a:t>Create a system to monitor and record environmental conditions within a planted bio dome</a:t>
            </a:r>
          </a:p>
          <a:p>
            <a:pPr lvl="0"/>
            <a:r>
              <a:rPr lang="en-GB" dirty="0"/>
              <a:t>The system will turn input and output devices on and off automatically depending upon readings taken by a sensor</a:t>
            </a:r>
          </a:p>
        </p:txBody>
      </p:sp>
    </p:spTree>
    <p:extLst>
      <p:ext uri="{BB962C8B-B14F-4D97-AF65-F5344CB8AC3E}">
        <p14:creationId xmlns:p14="http://schemas.microsoft.com/office/powerpoint/2010/main" val="237967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D76B6FB-D159-4DB1-89EC-935DD6BDE2E2}"/>
              </a:ext>
            </a:extLst>
          </p:cNvPr>
          <p:cNvSpPr txBox="1">
            <a:spLocks/>
          </p:cNvSpPr>
          <p:nvPr/>
        </p:nvSpPr>
        <p:spPr>
          <a:xfrm>
            <a:off x="522112" y="368137"/>
            <a:ext cx="11180763" cy="666750"/>
          </a:xfrm>
          <a:prstGeom prst="rect">
            <a:avLst/>
          </a:prstGeom>
        </p:spPr>
        <p:txBody>
          <a:bodyPr vert="horz" lIns="0" tIns="0" rIns="0" bIns="0" rtlCol="0" anchor="b">
            <a:normAutofit fontScale="85000" lnSpcReduction="20000"/>
          </a:bodyPr>
          <a:lst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pPr>
              <a:spcAft>
                <a:spcPts val="600"/>
              </a:spcAft>
            </a:pPr>
            <a:r>
              <a:rPr lang="en-US" sz="4000" b="1" kern="1200" spc="-50" dirty="0">
                <a:latin typeface="+mn-lt"/>
                <a:ea typeface="ＭＳ Ｐゴシック" charset="0"/>
                <a:cs typeface="ＭＳ Ｐゴシック" charset="0"/>
              </a:rPr>
              <a:t>The MKR Env Shield</a:t>
            </a:r>
            <a:br>
              <a:rPr lang="en-US" sz="1700" b="1" kern="1200" spc="-50" dirty="0">
                <a:latin typeface="+mn-lt"/>
                <a:ea typeface="ＭＳ Ｐゴシック" charset="0"/>
                <a:cs typeface="ＭＳ Ｐゴシック" charset="0"/>
              </a:rPr>
            </a:br>
            <a:br>
              <a:rPr lang="en-US" sz="1700" b="1" kern="1200" spc="-50" dirty="0">
                <a:latin typeface="+mn-lt"/>
                <a:ea typeface="ＭＳ Ｐゴシック" charset="0"/>
                <a:cs typeface="ＭＳ Ｐゴシック" charset="0"/>
              </a:rPr>
            </a:br>
            <a:endParaRPr lang="en-US" sz="1700" b="1" kern="1200" spc="-50" dirty="0">
              <a:latin typeface="+mn-lt"/>
              <a:ea typeface="ＭＳ Ｐゴシック" charset="0"/>
              <a:cs typeface="ＭＳ Ｐゴシック" charset="0"/>
            </a:endParaRPr>
          </a:p>
        </p:txBody>
      </p:sp>
      <p:sp>
        <p:nvSpPr>
          <p:cNvPr id="6" name="TextBox 5">
            <a:extLst>
              <a:ext uri="{FF2B5EF4-FFF2-40B4-BE49-F238E27FC236}">
                <a16:creationId xmlns:a16="http://schemas.microsoft.com/office/drawing/2014/main" id="{AF46F156-4E77-47B0-B715-9F21DF101EEB}"/>
              </a:ext>
            </a:extLst>
          </p:cNvPr>
          <p:cNvSpPr txBox="1"/>
          <p:nvPr/>
        </p:nvSpPr>
        <p:spPr>
          <a:xfrm>
            <a:off x="492789" y="1671612"/>
            <a:ext cx="5467744" cy="4086426"/>
          </a:xfrm>
          <a:prstGeom prst="rect">
            <a:avLst/>
          </a:prstGeom>
        </p:spPr>
        <p:txBody>
          <a:bodyPr vert="horz" lIns="0" tIns="0" rIns="0" bIns="0" rtlCol="0">
            <a:normAutofit/>
          </a:bodyPr>
          <a:lstStyle/>
          <a:p>
            <a:pPr marL="457200" indent="-457200" eaLnBrk="1" hangingPunct="1">
              <a:spcAft>
                <a:spcPts val="600"/>
              </a:spcAft>
              <a:buClr>
                <a:schemeClr val="accent1"/>
              </a:buClr>
              <a:buFont typeface="Arial" panose="020B0604020202020204" pitchFamily="34" charset="0"/>
              <a:buChar char="•"/>
            </a:pPr>
            <a:r>
              <a:rPr lang="en-US" sz="2400" dirty="0">
                <a:solidFill>
                  <a:schemeClr val="tx2"/>
                </a:solidFill>
                <a:latin typeface="+mn-lt"/>
                <a:ea typeface="ＭＳ Ｐゴシック" charset="0"/>
              </a:rPr>
              <a:t>The Env Shield contains a wide range of sensors</a:t>
            </a:r>
          </a:p>
          <a:p>
            <a:pPr marL="457200" indent="-457200" eaLnBrk="1" hangingPunct="1">
              <a:spcAft>
                <a:spcPts val="600"/>
              </a:spcAft>
              <a:buClr>
                <a:schemeClr val="accent1"/>
              </a:buClr>
              <a:buFont typeface="Arial" panose="020B0604020202020204" pitchFamily="34" charset="0"/>
              <a:buChar char="•"/>
            </a:pPr>
            <a:r>
              <a:rPr lang="en-US" sz="2400" dirty="0">
                <a:solidFill>
                  <a:schemeClr val="tx2"/>
                </a:solidFill>
                <a:latin typeface="+mn-lt"/>
                <a:ea typeface="ＭＳ Ｐゴシック" charset="0"/>
              </a:rPr>
              <a:t>Research the shield and identify the name of the different sensors</a:t>
            </a:r>
          </a:p>
          <a:p>
            <a:pPr marL="457200" indent="-457200" eaLnBrk="1" hangingPunct="1">
              <a:spcAft>
                <a:spcPts val="600"/>
              </a:spcAft>
              <a:buClr>
                <a:schemeClr val="accent1"/>
              </a:buClr>
              <a:buFont typeface="Arial" panose="020B0604020202020204" pitchFamily="34" charset="0"/>
              <a:buChar char="•"/>
            </a:pPr>
            <a:r>
              <a:rPr lang="en-US" sz="2400" dirty="0">
                <a:solidFill>
                  <a:schemeClr val="tx2"/>
                </a:solidFill>
                <a:latin typeface="+mn-lt"/>
                <a:ea typeface="ＭＳ Ｐゴシック" charset="0"/>
              </a:rPr>
              <a:t>How could these measurements be useful when building a BioDome?</a:t>
            </a:r>
          </a:p>
        </p:txBody>
      </p:sp>
      <p:pic>
        <p:nvPicPr>
          <p:cNvPr id="7" name="Picture 6" descr="A circuit board&#10;&#10;Description automatically generated">
            <a:extLst>
              <a:ext uri="{FF2B5EF4-FFF2-40B4-BE49-F238E27FC236}">
                <a16:creationId xmlns:a16="http://schemas.microsoft.com/office/drawing/2014/main" id="{57809CAC-A6E7-884E-9D2C-864A48AEB082}"/>
              </a:ext>
            </a:extLst>
          </p:cNvPr>
          <p:cNvPicPr>
            <a:picLocks noChangeAspect="1"/>
          </p:cNvPicPr>
          <p:nvPr/>
        </p:nvPicPr>
        <p:blipFill>
          <a:blip r:embed="rId3"/>
          <a:stretch>
            <a:fillRect/>
          </a:stretch>
        </p:blipFill>
        <p:spPr>
          <a:xfrm rot="5400000">
            <a:off x="8750125" y="458584"/>
            <a:ext cx="1866900" cy="4038600"/>
          </a:xfrm>
          <a:prstGeom prst="rect">
            <a:avLst/>
          </a:prstGeom>
        </p:spPr>
      </p:pic>
    </p:spTree>
    <p:extLst>
      <p:ext uri="{BB962C8B-B14F-4D97-AF65-F5344CB8AC3E}">
        <p14:creationId xmlns:p14="http://schemas.microsoft.com/office/powerpoint/2010/main" val="125985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201D-14FC-D046-8FE7-6FDC4E3AD7F0}"/>
              </a:ext>
            </a:extLst>
          </p:cNvPr>
          <p:cNvSpPr>
            <a:spLocks noGrp="1"/>
          </p:cNvSpPr>
          <p:nvPr>
            <p:ph type="title"/>
          </p:nvPr>
        </p:nvSpPr>
        <p:spPr>
          <a:xfrm>
            <a:off x="492125" y="295275"/>
            <a:ext cx="11180763" cy="666750"/>
          </a:xfrm>
        </p:spPr>
        <p:txBody>
          <a:bodyPr anchor="b">
            <a:normAutofit/>
          </a:bodyPr>
          <a:lstStyle/>
          <a:p>
            <a:r>
              <a:rPr lang="en-US" dirty="0"/>
              <a:t>Breadboard</a:t>
            </a:r>
          </a:p>
        </p:txBody>
      </p:sp>
      <p:sp>
        <p:nvSpPr>
          <p:cNvPr id="3" name="Content Placeholder 2">
            <a:extLst>
              <a:ext uri="{FF2B5EF4-FFF2-40B4-BE49-F238E27FC236}">
                <a16:creationId xmlns:a16="http://schemas.microsoft.com/office/drawing/2014/main" id="{DE0E9AD5-E615-A94C-A32D-43BE271429F3}"/>
              </a:ext>
            </a:extLst>
          </p:cNvPr>
          <p:cNvSpPr>
            <a:spLocks noGrp="1"/>
          </p:cNvSpPr>
          <p:nvPr>
            <p:ph idx="1"/>
          </p:nvPr>
        </p:nvSpPr>
        <p:spPr>
          <a:xfrm>
            <a:off x="492789" y="1671612"/>
            <a:ext cx="5467744" cy="4086426"/>
          </a:xfrm>
        </p:spPr>
        <p:txBody>
          <a:bodyPr>
            <a:normAutofit/>
          </a:bodyPr>
          <a:lstStyle/>
          <a:p>
            <a:r>
              <a:rPr lang="en-US" dirty="0"/>
              <a:t>The different sockets on the Arduino need to be expanded in order to be able to attach output devices such as LEDs</a:t>
            </a:r>
          </a:p>
          <a:p>
            <a:r>
              <a:rPr lang="en-US" dirty="0"/>
              <a:t>The breadboard allows you to build a wide range of electrical circuits which can be controlled by the Arduino</a:t>
            </a:r>
          </a:p>
          <a:p>
            <a:r>
              <a:rPr lang="en-US" dirty="0"/>
              <a:t>Build the initial LED circuit</a:t>
            </a:r>
          </a:p>
          <a:p>
            <a:r>
              <a:rPr lang="en-US" dirty="0"/>
              <a:t>Use the worksheet to help you build and code the device</a:t>
            </a:r>
          </a:p>
        </p:txBody>
      </p:sp>
      <p:pic>
        <p:nvPicPr>
          <p:cNvPr id="6" name="Picture 5" descr="Diagram&#10;&#10;Description automatically generated">
            <a:extLst>
              <a:ext uri="{FF2B5EF4-FFF2-40B4-BE49-F238E27FC236}">
                <a16:creationId xmlns:a16="http://schemas.microsoft.com/office/drawing/2014/main" id="{39F0A180-3999-164C-B0F9-0F08EE6C2370}"/>
              </a:ext>
            </a:extLst>
          </p:cNvPr>
          <p:cNvPicPr>
            <a:picLocks noChangeAspect="1"/>
          </p:cNvPicPr>
          <p:nvPr/>
        </p:nvPicPr>
        <p:blipFill>
          <a:blip r:embed="rId3"/>
          <a:stretch>
            <a:fillRect/>
          </a:stretch>
        </p:blipFill>
        <p:spPr>
          <a:xfrm>
            <a:off x="6211237" y="2226524"/>
            <a:ext cx="5461651" cy="2976599"/>
          </a:xfrm>
          <a:prstGeom prst="rect">
            <a:avLst/>
          </a:prstGeom>
          <a:noFill/>
        </p:spPr>
      </p:pic>
    </p:spTree>
    <p:extLst>
      <p:ext uri="{BB962C8B-B14F-4D97-AF65-F5344CB8AC3E}">
        <p14:creationId xmlns:p14="http://schemas.microsoft.com/office/powerpoint/2010/main" val="171966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6F82-2677-0C4B-B209-6618CF509552}"/>
              </a:ext>
            </a:extLst>
          </p:cNvPr>
          <p:cNvSpPr>
            <a:spLocks noGrp="1"/>
          </p:cNvSpPr>
          <p:nvPr>
            <p:ph type="title"/>
          </p:nvPr>
        </p:nvSpPr>
        <p:spPr/>
        <p:txBody>
          <a:bodyPr/>
          <a:lstStyle/>
          <a:p>
            <a:r>
              <a:rPr lang="en-GB" dirty="0"/>
              <a:t>Writing the code to test the LED</a:t>
            </a:r>
          </a:p>
        </p:txBody>
      </p:sp>
      <p:pic>
        <p:nvPicPr>
          <p:cNvPr id="6" name="Picture 5" descr="Graphical user interface, text, application, email&#10;&#10;Description automatically generated">
            <a:extLst>
              <a:ext uri="{FF2B5EF4-FFF2-40B4-BE49-F238E27FC236}">
                <a16:creationId xmlns:a16="http://schemas.microsoft.com/office/drawing/2014/main" id="{F07CBA20-29CF-324E-B624-F2CC144E4463}"/>
              </a:ext>
            </a:extLst>
          </p:cNvPr>
          <p:cNvPicPr/>
          <p:nvPr/>
        </p:nvPicPr>
        <p:blipFill>
          <a:blip r:embed="rId2">
            <a:extLst>
              <a:ext uri="{28A0092B-C50C-407E-A947-70E740481C1C}">
                <a14:useLocalDpi xmlns:a14="http://schemas.microsoft.com/office/drawing/2010/main" val="0"/>
              </a:ext>
            </a:extLst>
          </a:blip>
          <a:stretch>
            <a:fillRect/>
          </a:stretch>
        </p:blipFill>
        <p:spPr>
          <a:xfrm>
            <a:off x="492125" y="1749931"/>
            <a:ext cx="5997575" cy="2567305"/>
          </a:xfrm>
          <a:prstGeom prst="rect">
            <a:avLst/>
          </a:prstGeom>
        </p:spPr>
      </p:pic>
    </p:spTree>
    <p:extLst>
      <p:ext uri="{BB962C8B-B14F-4D97-AF65-F5344CB8AC3E}">
        <p14:creationId xmlns:p14="http://schemas.microsoft.com/office/powerpoint/2010/main" val="13139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201D-14FC-D046-8FE7-6FDC4E3AD7F0}"/>
              </a:ext>
            </a:extLst>
          </p:cNvPr>
          <p:cNvSpPr>
            <a:spLocks noGrp="1"/>
          </p:cNvSpPr>
          <p:nvPr>
            <p:ph type="title"/>
          </p:nvPr>
        </p:nvSpPr>
        <p:spPr>
          <a:xfrm>
            <a:off x="492125" y="295275"/>
            <a:ext cx="11180763" cy="666750"/>
          </a:xfrm>
        </p:spPr>
        <p:txBody>
          <a:bodyPr anchor="b">
            <a:normAutofit/>
          </a:bodyPr>
          <a:lstStyle/>
          <a:p>
            <a:r>
              <a:rPr lang="en-US" dirty="0"/>
              <a:t>Trying out the MKR Env Shield</a:t>
            </a:r>
          </a:p>
        </p:txBody>
      </p:sp>
      <p:sp>
        <p:nvSpPr>
          <p:cNvPr id="3" name="Content Placeholder 2">
            <a:extLst>
              <a:ext uri="{FF2B5EF4-FFF2-40B4-BE49-F238E27FC236}">
                <a16:creationId xmlns:a16="http://schemas.microsoft.com/office/drawing/2014/main" id="{DE0E9AD5-E615-A94C-A32D-43BE271429F3}"/>
              </a:ext>
            </a:extLst>
          </p:cNvPr>
          <p:cNvSpPr>
            <a:spLocks noGrp="1"/>
          </p:cNvSpPr>
          <p:nvPr>
            <p:ph idx="1"/>
          </p:nvPr>
        </p:nvSpPr>
        <p:spPr>
          <a:xfrm>
            <a:off x="492789" y="1631112"/>
            <a:ext cx="2606011" cy="4086426"/>
          </a:xfrm>
        </p:spPr>
        <p:txBody>
          <a:bodyPr>
            <a:normAutofit/>
          </a:bodyPr>
          <a:lstStyle/>
          <a:p>
            <a:r>
              <a:rPr lang="en-US"/>
              <a:t>You should now add the Env shield to your Arduino</a:t>
            </a:r>
          </a:p>
          <a:p>
            <a:r>
              <a:rPr lang="en-US"/>
              <a:t>Try out the sample code to see the different measurements that are taken</a:t>
            </a:r>
          </a:p>
          <a:p>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EBA82385-C5E1-DE42-9268-9DD3E04CEEA9}"/>
              </a:ext>
            </a:extLst>
          </p:cNvPr>
          <p:cNvPicPr/>
          <p:nvPr/>
        </p:nvPicPr>
        <p:blipFill rotWithShape="1">
          <a:blip r:embed="rId3" cstate="print">
            <a:extLst>
              <a:ext uri="{28A0092B-C50C-407E-A947-70E740481C1C}">
                <a14:useLocalDpi xmlns:a14="http://schemas.microsoft.com/office/drawing/2010/main" val="0"/>
              </a:ext>
            </a:extLst>
          </a:blip>
          <a:srcRect t="16821" r="-1" b="-1"/>
          <a:stretch/>
        </p:blipFill>
        <p:spPr>
          <a:xfrm>
            <a:off x="3416035" y="1631112"/>
            <a:ext cx="8256853" cy="4086426"/>
          </a:xfrm>
          <a:prstGeom prst="rect">
            <a:avLst/>
          </a:prstGeom>
          <a:noFill/>
        </p:spPr>
      </p:pic>
    </p:spTree>
    <p:extLst>
      <p:ext uri="{BB962C8B-B14F-4D97-AF65-F5344CB8AC3E}">
        <p14:creationId xmlns:p14="http://schemas.microsoft.com/office/powerpoint/2010/main" val="218022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A6835-B220-3740-818A-90CC4F9D2467}"/>
              </a:ext>
            </a:extLst>
          </p:cNvPr>
          <p:cNvSpPr>
            <a:spLocks noGrp="1"/>
          </p:cNvSpPr>
          <p:nvPr>
            <p:ph type="title"/>
          </p:nvPr>
        </p:nvSpPr>
        <p:spPr>
          <a:xfrm>
            <a:off x="492125" y="295275"/>
            <a:ext cx="11180763" cy="666750"/>
          </a:xfrm>
        </p:spPr>
        <p:txBody>
          <a:bodyPr anchor="b">
            <a:normAutofit/>
          </a:bodyPr>
          <a:lstStyle/>
          <a:p>
            <a:r>
              <a:rPr lang="en-US" dirty="0"/>
              <a:t>Completing your code and dashboard</a:t>
            </a:r>
          </a:p>
        </p:txBody>
      </p:sp>
      <p:sp>
        <p:nvSpPr>
          <p:cNvPr id="3" name="Content Placeholder 2">
            <a:extLst>
              <a:ext uri="{FF2B5EF4-FFF2-40B4-BE49-F238E27FC236}">
                <a16:creationId xmlns:a16="http://schemas.microsoft.com/office/drawing/2014/main" id="{4F185365-7ACE-D947-81FC-7113F8E7654D}"/>
              </a:ext>
            </a:extLst>
          </p:cNvPr>
          <p:cNvSpPr>
            <a:spLocks noGrp="1"/>
          </p:cNvSpPr>
          <p:nvPr>
            <p:ph idx="1"/>
          </p:nvPr>
        </p:nvSpPr>
        <p:spPr>
          <a:xfrm>
            <a:off x="492789" y="1671612"/>
            <a:ext cx="5467744" cy="4086426"/>
          </a:xfrm>
        </p:spPr>
        <p:txBody>
          <a:bodyPr>
            <a:normAutofit/>
          </a:bodyPr>
          <a:lstStyle/>
          <a:p>
            <a:r>
              <a:rPr lang="en-US"/>
              <a:t>Continue to work through the worksheet to build your own functional device which automatically uploads the measurements to the IoT cloud and also allows you to remotely control the LEDs</a:t>
            </a:r>
            <a:endParaRPr lang="en-US" dirty="0"/>
          </a:p>
        </p:txBody>
      </p:sp>
      <p:pic>
        <p:nvPicPr>
          <p:cNvPr id="6" name="Picture 5" descr="Graphical user interface&#10;&#10;Description automatically generated">
            <a:extLst>
              <a:ext uri="{FF2B5EF4-FFF2-40B4-BE49-F238E27FC236}">
                <a16:creationId xmlns:a16="http://schemas.microsoft.com/office/drawing/2014/main" id="{78481A4F-6A47-834F-9980-C6A188BCA021}"/>
              </a:ext>
            </a:extLst>
          </p:cNvPr>
          <p:cNvPicPr/>
          <p:nvPr/>
        </p:nvPicPr>
        <p:blipFill>
          <a:blip r:embed="rId3"/>
          <a:stretch>
            <a:fillRect/>
          </a:stretch>
        </p:blipFill>
        <p:spPr>
          <a:xfrm>
            <a:off x="6211237" y="2383546"/>
            <a:ext cx="5461651" cy="2662554"/>
          </a:xfrm>
          <a:prstGeom prst="rect">
            <a:avLst/>
          </a:prstGeom>
          <a:noFill/>
        </p:spPr>
      </p:pic>
    </p:spTree>
    <p:extLst>
      <p:ext uri="{BB962C8B-B14F-4D97-AF65-F5344CB8AC3E}">
        <p14:creationId xmlns:p14="http://schemas.microsoft.com/office/powerpoint/2010/main" val="139376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C36A-C8BF-204B-8F88-E1C0A20F6344}"/>
              </a:ext>
            </a:extLst>
          </p:cNvPr>
          <p:cNvSpPr>
            <a:spLocks noGrp="1"/>
          </p:cNvSpPr>
          <p:nvPr>
            <p:ph type="title"/>
          </p:nvPr>
        </p:nvSpPr>
        <p:spPr/>
        <p:txBody>
          <a:bodyPr/>
          <a:lstStyle/>
          <a:p>
            <a:r>
              <a:rPr lang="en-GB" dirty="0"/>
              <a:t>Downloading the readings from the sensors</a:t>
            </a:r>
          </a:p>
        </p:txBody>
      </p:sp>
      <p:sp>
        <p:nvSpPr>
          <p:cNvPr id="4" name="Content Placeholder 3">
            <a:extLst>
              <a:ext uri="{FF2B5EF4-FFF2-40B4-BE49-F238E27FC236}">
                <a16:creationId xmlns:a16="http://schemas.microsoft.com/office/drawing/2014/main" id="{C9BF66CB-D968-3D44-9A3C-3D37CF37B19D}"/>
              </a:ext>
            </a:extLst>
          </p:cNvPr>
          <p:cNvSpPr>
            <a:spLocks noGrp="1"/>
          </p:cNvSpPr>
          <p:nvPr>
            <p:ph idx="1"/>
          </p:nvPr>
        </p:nvSpPr>
        <p:spPr/>
        <p:txBody>
          <a:bodyPr/>
          <a:lstStyle/>
          <a:p>
            <a:r>
              <a:rPr lang="en-GB" dirty="0"/>
              <a:t>You may wish to explore the readings taken from your sensors</a:t>
            </a:r>
          </a:p>
          <a:p>
            <a:r>
              <a:rPr lang="en-GB" dirty="0"/>
              <a:t>These readings could be analysed using Python and the SciPy library</a:t>
            </a:r>
          </a:p>
          <a:p>
            <a:r>
              <a:rPr lang="en-GB" dirty="0"/>
              <a:t>To download the data from each sensor, from the dashboard select the clock with the circular arrow around and click on ‘download historic data’</a:t>
            </a:r>
          </a:p>
        </p:txBody>
      </p:sp>
      <p:pic>
        <p:nvPicPr>
          <p:cNvPr id="6" name="Picture 5">
            <a:extLst>
              <a:ext uri="{FF2B5EF4-FFF2-40B4-BE49-F238E27FC236}">
                <a16:creationId xmlns:a16="http://schemas.microsoft.com/office/drawing/2014/main" id="{05C000DB-93BE-1D44-9CDB-9F8326E596AD}"/>
              </a:ext>
            </a:extLst>
          </p:cNvPr>
          <p:cNvPicPr>
            <a:picLocks noChangeAspect="1"/>
          </p:cNvPicPr>
          <p:nvPr/>
        </p:nvPicPr>
        <p:blipFill>
          <a:blip r:embed="rId2"/>
          <a:stretch>
            <a:fillRect/>
          </a:stretch>
        </p:blipFill>
        <p:spPr>
          <a:xfrm>
            <a:off x="8171077" y="1879600"/>
            <a:ext cx="3454400" cy="3098800"/>
          </a:xfrm>
          <a:prstGeom prst="rect">
            <a:avLst/>
          </a:prstGeom>
        </p:spPr>
      </p:pic>
    </p:spTree>
    <p:extLst>
      <p:ext uri="{BB962C8B-B14F-4D97-AF65-F5344CB8AC3E}">
        <p14:creationId xmlns:p14="http://schemas.microsoft.com/office/powerpoint/2010/main" val="2820744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778D-5F10-BD40-A231-833C5FD09689}"/>
              </a:ext>
            </a:extLst>
          </p:cNvPr>
          <p:cNvSpPr>
            <a:spLocks noGrp="1"/>
          </p:cNvSpPr>
          <p:nvPr>
            <p:ph type="title"/>
          </p:nvPr>
        </p:nvSpPr>
        <p:spPr>
          <a:xfrm>
            <a:off x="492125" y="295275"/>
            <a:ext cx="11180763" cy="666750"/>
          </a:xfrm>
        </p:spPr>
        <p:txBody>
          <a:bodyPr anchor="b">
            <a:normAutofit/>
          </a:bodyPr>
          <a:lstStyle/>
          <a:p>
            <a:r>
              <a:rPr lang="en-GB" dirty="0"/>
              <a:t>Stretch tasks</a:t>
            </a:r>
          </a:p>
        </p:txBody>
      </p:sp>
      <p:sp>
        <p:nvSpPr>
          <p:cNvPr id="4" name="Content Placeholder 3">
            <a:extLst>
              <a:ext uri="{FF2B5EF4-FFF2-40B4-BE49-F238E27FC236}">
                <a16:creationId xmlns:a16="http://schemas.microsoft.com/office/drawing/2014/main" id="{B4D437C7-36A0-7545-8810-075125BFBB87}"/>
              </a:ext>
            </a:extLst>
          </p:cNvPr>
          <p:cNvSpPr>
            <a:spLocks noGrp="1"/>
          </p:cNvSpPr>
          <p:nvPr>
            <p:ph idx="1"/>
          </p:nvPr>
        </p:nvSpPr>
        <p:spPr>
          <a:xfrm>
            <a:off x="492789" y="1631112"/>
            <a:ext cx="2606011" cy="4086426"/>
          </a:xfrm>
        </p:spPr>
        <p:txBody>
          <a:bodyPr>
            <a:normAutofit/>
          </a:bodyPr>
          <a:lstStyle/>
          <a:p>
            <a:pPr>
              <a:lnSpc>
                <a:spcPct val="90000"/>
              </a:lnSpc>
            </a:pPr>
            <a:r>
              <a:rPr lang="en-GB" dirty="0"/>
              <a:t>Develop your code so that the LED automatically turns on when the ambient light drops below a certain level</a:t>
            </a:r>
            <a:endParaRPr lang="en-GB"/>
          </a:p>
          <a:p>
            <a:pPr>
              <a:lnSpc>
                <a:spcPct val="90000"/>
              </a:lnSpc>
            </a:pPr>
            <a:r>
              <a:rPr lang="en-GB" dirty="0"/>
              <a:t>Add a motor with a fan blade to circulate the air within your biodome</a:t>
            </a:r>
            <a:endParaRPr lang="en-GB"/>
          </a:p>
        </p:txBody>
      </p:sp>
      <p:pic>
        <p:nvPicPr>
          <p:cNvPr id="6" name="Picture 5" descr="Diagram&#10;&#10;Description automatically generated">
            <a:extLst>
              <a:ext uri="{FF2B5EF4-FFF2-40B4-BE49-F238E27FC236}">
                <a16:creationId xmlns:a16="http://schemas.microsoft.com/office/drawing/2014/main" id="{D7FA19FD-621A-9642-A389-D9D18BD2AE6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58115" y="1631112"/>
            <a:ext cx="5172693" cy="4086426"/>
          </a:xfrm>
          <a:prstGeom prst="rect">
            <a:avLst/>
          </a:prstGeom>
          <a:noFill/>
        </p:spPr>
      </p:pic>
    </p:spTree>
    <p:extLst>
      <p:ext uri="{BB962C8B-B14F-4D97-AF65-F5344CB8AC3E}">
        <p14:creationId xmlns:p14="http://schemas.microsoft.com/office/powerpoint/2010/main" val="393964995"/>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customXsn xmlns="http://schemas.microsoft.com/office/2006/metadata/customXsn">
  <xsnLocation/>
  <cached>True</cached>
  <openByDefault>True</openByDefault>
  <xsnScope/>
</customXsn>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B61D4E06-5D3F-4994-A4A7-4BA626FA722D}">
  <ds:schemaRef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0950e01-db07-4e41-9c32-b7a8e9fccc9b"/>
    <ds:schemaRef ds:uri="http://purl.org/dc/elements/1.1/"/>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660</Words>
  <Application>Microsoft Office PowerPoint</Application>
  <PresentationFormat>Widescreen</PresentationFormat>
  <Paragraphs>42</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Lato</vt:lpstr>
      <vt:lpstr>Wingdings</vt:lpstr>
      <vt:lpstr>1_Arm_PPT_Public</vt:lpstr>
      <vt:lpstr>BioDome</vt:lpstr>
      <vt:lpstr>Success criteria</vt:lpstr>
      <vt:lpstr>PowerPoint Presentation</vt:lpstr>
      <vt:lpstr>Breadboard</vt:lpstr>
      <vt:lpstr>Writing the code to test the LED</vt:lpstr>
      <vt:lpstr>Trying out the MKR Env Shield</vt:lpstr>
      <vt:lpstr>Completing your code and dashboard</vt:lpstr>
      <vt:lpstr>Downloading the readings from the sensors</vt:lpstr>
      <vt:lpstr>Stretch tasks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2020-10-25T16:15:26Z</dcterms:created>
  <dcterms:modified xsi:type="dcterms:W3CDTF">2021-03-18T13:17:22Z</dcterms:modified>
</cp:coreProperties>
</file>